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6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9C4E17-F96F-4FCF-8D3F-0EAF085E9202}" type="datetimeFigureOut">
              <a:rPr lang="pl-PL" smtClean="0"/>
              <a:t>21.02.2018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693AB-15CE-440A-805D-220A6DAA58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2323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AE87-9DF2-4F7D-A979-330951E75D3C}" type="datetimeFigureOut">
              <a:rPr lang="pl-PL" smtClean="0"/>
              <a:t>21.02.2018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DBB-6EB1-45C0-B942-EC66244119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44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AE87-9DF2-4F7D-A979-330951E75D3C}" type="datetimeFigureOut">
              <a:rPr lang="pl-PL" smtClean="0"/>
              <a:t>21.02.2018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DBB-6EB1-45C0-B942-EC66244119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42095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AE87-9DF2-4F7D-A979-330951E75D3C}" type="datetimeFigureOut">
              <a:rPr lang="pl-PL" smtClean="0"/>
              <a:t>21.02.2018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DBB-6EB1-45C0-B942-EC6624411980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0003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AE87-9DF2-4F7D-A979-330951E75D3C}" type="datetimeFigureOut">
              <a:rPr lang="pl-PL" smtClean="0"/>
              <a:t>21.02.2018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DBB-6EB1-45C0-B942-EC66244119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9514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AE87-9DF2-4F7D-A979-330951E75D3C}" type="datetimeFigureOut">
              <a:rPr lang="pl-PL" smtClean="0"/>
              <a:t>21.02.2018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DBB-6EB1-45C0-B942-EC6624411980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1320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AE87-9DF2-4F7D-A979-330951E75D3C}" type="datetimeFigureOut">
              <a:rPr lang="pl-PL" smtClean="0"/>
              <a:t>21.02.2018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DBB-6EB1-45C0-B942-EC66244119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7775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AE87-9DF2-4F7D-A979-330951E75D3C}" type="datetimeFigureOut">
              <a:rPr lang="pl-PL" smtClean="0"/>
              <a:t>21.02.2018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DBB-6EB1-45C0-B942-EC66244119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77479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AE87-9DF2-4F7D-A979-330951E75D3C}" type="datetimeFigureOut">
              <a:rPr lang="pl-PL" smtClean="0"/>
              <a:t>21.02.2018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DBB-6EB1-45C0-B942-EC66244119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0993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AE87-9DF2-4F7D-A979-330951E75D3C}" type="datetimeFigureOut">
              <a:rPr lang="pl-PL" smtClean="0"/>
              <a:t>21.02.2018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DBB-6EB1-45C0-B942-EC66244119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66858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AE87-9DF2-4F7D-A979-330951E75D3C}" type="datetimeFigureOut">
              <a:rPr lang="pl-PL" smtClean="0"/>
              <a:t>21.02.2018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DBB-6EB1-45C0-B942-EC66244119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9533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AE87-9DF2-4F7D-A979-330951E75D3C}" type="datetimeFigureOut">
              <a:rPr lang="pl-PL" smtClean="0"/>
              <a:t>21.02.2018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DBB-6EB1-45C0-B942-EC66244119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7421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AE87-9DF2-4F7D-A979-330951E75D3C}" type="datetimeFigureOut">
              <a:rPr lang="pl-PL" smtClean="0"/>
              <a:t>21.02.2018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DBB-6EB1-45C0-B942-EC66244119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8406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AE87-9DF2-4F7D-A979-330951E75D3C}" type="datetimeFigureOut">
              <a:rPr lang="pl-PL" smtClean="0"/>
              <a:t>21.02.2018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DBB-6EB1-45C0-B942-EC66244119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0326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AE87-9DF2-4F7D-A979-330951E75D3C}" type="datetimeFigureOut">
              <a:rPr lang="pl-PL" smtClean="0"/>
              <a:t>21.02.2018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DBB-6EB1-45C0-B942-EC66244119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3624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AE87-9DF2-4F7D-A979-330951E75D3C}" type="datetimeFigureOut">
              <a:rPr lang="pl-PL" smtClean="0"/>
              <a:t>21.02.2018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DBB-6EB1-45C0-B942-EC66244119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8723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FAE87-9DF2-4F7D-A979-330951E75D3C}" type="datetimeFigureOut">
              <a:rPr lang="pl-PL" smtClean="0"/>
              <a:t>21.02.2018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E1DBB-6EB1-45C0-B942-EC66244119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5503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FAE87-9DF2-4F7D-A979-330951E75D3C}" type="datetimeFigureOut">
              <a:rPr lang="pl-PL" smtClean="0"/>
              <a:t>21.02.2018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A6E1DBB-6EB1-45C0-B942-EC662441198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0208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aps.google.com/?q=Warszawa,+Al.+Jerozolimskie+49&amp;entry=gmail&amp;source=g" TargetMode="External"/><Relationship Id="rId2" Type="http://schemas.openxmlformats.org/officeDocument/2006/relationships/hyperlink" Target="https://maps.google.com/?q=00-514+Warszawa,+ul.+Marsza%C5%82kowska+84/92&amp;entry=gmail&amp;source=g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mzszach.pl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w.tabola@pzszach.pl" TargetMode="External"/><Relationship Id="rId2" Type="http://schemas.openxmlformats.org/officeDocument/2006/relationships/hyperlink" Target="mailto:biuro@pzszach.p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" y="1122362"/>
            <a:ext cx="11794210" cy="3527129"/>
          </a:xfrm>
        </p:spPr>
        <p:txBody>
          <a:bodyPr anchor="ctr">
            <a:normAutofit/>
          </a:bodyPr>
          <a:lstStyle/>
          <a:p>
            <a:pPr algn="ctr"/>
            <a:r>
              <a:rPr lang="pl-PL" sz="3600" b="1" dirty="0" smtClean="0">
                <a:solidFill>
                  <a:schemeClr val="accent6">
                    <a:lumMod val="50000"/>
                  </a:schemeClr>
                </a:solidFill>
              </a:rPr>
              <a:t>SPRAWOZDANIE Z DZIAŁALNOŚCI WARMIŃSKO-MAZURSKIEGO ZWIĄZKU SZACHOWEGO </a:t>
            </a:r>
            <a:r>
              <a:rPr lang="pl-PL" sz="36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pl-PL" sz="3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sz="3600" b="1" dirty="0" smtClean="0">
                <a:solidFill>
                  <a:schemeClr val="accent6">
                    <a:lumMod val="50000"/>
                  </a:schemeClr>
                </a:solidFill>
              </a:rPr>
              <a:t>za okres od 08.01.2017 roku do 17.01.2018 roku </a:t>
            </a:r>
            <a:r>
              <a:rPr lang="pl-PL" sz="36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pl-PL" sz="3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sz="3600" dirty="0" smtClean="0">
                <a:solidFill>
                  <a:schemeClr val="accent6">
                    <a:lumMod val="50000"/>
                  </a:schemeClr>
                </a:solidFill>
              </a:rPr>
              <a:t>na Walne Sprawozdawcze Zgromadzenie Delegatów </a:t>
            </a:r>
            <a:r>
              <a:rPr lang="pl-PL" sz="3600" dirty="0" err="1" smtClean="0">
                <a:solidFill>
                  <a:schemeClr val="accent6">
                    <a:lumMod val="50000"/>
                  </a:schemeClr>
                </a:solidFill>
              </a:rPr>
              <a:t>WMZSzach</a:t>
            </a:r>
            <a:r>
              <a:rPr lang="pl-PL" sz="36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br>
              <a:rPr lang="pl-PL" sz="36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sz="3600" dirty="0" smtClean="0">
                <a:solidFill>
                  <a:schemeClr val="accent6">
                    <a:lumMod val="50000"/>
                  </a:schemeClr>
                </a:solidFill>
              </a:rPr>
              <a:t>Ostróda,21 stycznia 2018 roku</a:t>
            </a:r>
            <a:r>
              <a:rPr lang="pl-PL" sz="3600" dirty="0" smtClean="0"/>
              <a:t>.</a:t>
            </a: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140392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809897" y="627017"/>
            <a:ext cx="8987140" cy="64633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Szczegóły akcji zostaną podane po rozstrzygnięciu konkursu w </a:t>
            </a:r>
            <a:r>
              <a:rPr lang="pl-PL" dirty="0" err="1" smtClean="0"/>
              <a:t>MSiT</a:t>
            </a:r>
            <a:endParaRPr lang="pl-PL" dirty="0" smtClean="0"/>
          </a:p>
          <a:p>
            <a:endParaRPr lang="pl-PL" dirty="0"/>
          </a:p>
          <a:p>
            <a:r>
              <a:rPr lang="pl-PL" dirty="0"/>
              <a:t>Uprzejmie informuję, że biuro </a:t>
            </a:r>
            <a:r>
              <a:rPr lang="pl-PL" dirty="0" err="1"/>
              <a:t>PZSzach</a:t>
            </a:r>
            <a:r>
              <a:rPr lang="pl-PL" dirty="0"/>
              <a:t> działa już pod nowym adresem:</a:t>
            </a:r>
          </a:p>
          <a:p>
            <a:r>
              <a:rPr lang="pl-PL" dirty="0"/>
              <a:t> </a:t>
            </a:r>
            <a:r>
              <a:rPr lang="pl-PL" b="1" u="sng" dirty="0">
                <a:hlinkClick r:id="rId2"/>
              </a:rPr>
              <a:t>00-514 Warszawa, ul. Marszałkowska 84/92</a:t>
            </a:r>
            <a:endParaRPr lang="pl-PL" dirty="0"/>
          </a:p>
          <a:p>
            <a:r>
              <a:rPr lang="pl-PL" dirty="0" smtClean="0"/>
              <a:t>Korespondencję </a:t>
            </a:r>
            <a:r>
              <a:rPr lang="pl-PL" dirty="0"/>
              <a:t>wysyłkową należy kierować </a:t>
            </a:r>
            <a:r>
              <a:rPr lang="pl-PL" b="1" dirty="0"/>
              <a:t>wyłącznie</a:t>
            </a:r>
            <a:r>
              <a:rPr lang="pl-PL" dirty="0"/>
              <a:t> na nowy adres.</a:t>
            </a:r>
          </a:p>
          <a:p>
            <a:r>
              <a:rPr lang="pl-PL" dirty="0"/>
              <a:t>Faktury należy jeszcze nadal wystawiać </a:t>
            </a:r>
            <a:r>
              <a:rPr lang="pl-PL" b="1" dirty="0"/>
              <a:t>na dotychczasowy adres</a:t>
            </a:r>
            <a:r>
              <a:rPr lang="pl-PL" dirty="0"/>
              <a:t> (00-697 </a:t>
            </a:r>
            <a:endParaRPr lang="pl-PL" dirty="0" smtClean="0"/>
          </a:p>
          <a:p>
            <a:r>
              <a:rPr lang="pl-PL" u="sng" dirty="0" smtClean="0">
                <a:hlinkClick r:id="rId3"/>
              </a:rPr>
              <a:t>Warszawa</a:t>
            </a:r>
            <a:r>
              <a:rPr lang="pl-PL" u="sng" dirty="0">
                <a:hlinkClick r:id="rId3"/>
              </a:rPr>
              <a:t>, Al. Jerozolimskie 49</a:t>
            </a:r>
            <a:r>
              <a:rPr lang="pl-PL" dirty="0"/>
              <a:t>).  </a:t>
            </a:r>
          </a:p>
          <a:p>
            <a:r>
              <a:rPr lang="pl-PL" dirty="0"/>
              <a:t>Adresy mailowe i numery telefonów pozostają bez zmian. </a:t>
            </a:r>
          </a:p>
          <a:p>
            <a:r>
              <a:rPr lang="pl-PL" dirty="0"/>
              <a:t> </a:t>
            </a:r>
          </a:p>
          <a:p>
            <a:r>
              <a:rPr lang="pl-PL" dirty="0"/>
              <a:t>Wejście do siedziby prowadzi przez metalową bramę od strony ul. Żurawiej </a:t>
            </a:r>
            <a:endParaRPr lang="pl-PL" dirty="0" smtClean="0"/>
          </a:p>
          <a:p>
            <a:r>
              <a:rPr lang="pl-PL" dirty="0" smtClean="0"/>
              <a:t>(</a:t>
            </a:r>
            <a:r>
              <a:rPr lang="pl-PL" dirty="0"/>
              <a:t>domofon 200 na panelu z przyciskami metalowymi) i dalej z podwórza </a:t>
            </a:r>
            <a:endParaRPr lang="pl-PL" dirty="0" smtClean="0"/>
          </a:p>
          <a:p>
            <a:r>
              <a:rPr lang="pl-PL" dirty="0" smtClean="0"/>
              <a:t>zewnętrzną </a:t>
            </a:r>
            <a:r>
              <a:rPr lang="pl-PL" dirty="0"/>
              <a:t>klatką schodową nr 3 na I piętro-antresolę</a:t>
            </a:r>
            <a:r>
              <a:rPr lang="pl-PL" dirty="0" smtClean="0"/>
              <a:t>.</a:t>
            </a:r>
          </a:p>
          <a:p>
            <a:endParaRPr lang="pl-PL" dirty="0" smtClean="0"/>
          </a:p>
          <a:p>
            <a:r>
              <a:rPr lang="pl-PL" dirty="0" smtClean="0"/>
              <a:t>1.W </a:t>
            </a:r>
            <a:r>
              <a:rPr lang="pl-PL" dirty="0"/>
              <a:t>sprawie przynależności klubowej zawodników do </a:t>
            </a:r>
            <a:r>
              <a:rPr lang="pl-PL" dirty="0" err="1"/>
              <a:t>WZSzach</a:t>
            </a:r>
            <a:endParaRPr lang="pl-PL" dirty="0"/>
          </a:p>
          <a:p>
            <a:r>
              <a:rPr lang="pl-PL" dirty="0"/>
              <a:t>Rada Prezesów uważa, że należy zlikwidować przynależność zawodnika do </a:t>
            </a:r>
            <a:r>
              <a:rPr lang="pl-PL" dirty="0" err="1"/>
              <a:t>WZSzach</a:t>
            </a:r>
            <a:r>
              <a:rPr lang="pl-PL" dirty="0"/>
              <a:t> i</a:t>
            </a:r>
          </a:p>
          <a:p>
            <a:r>
              <a:rPr lang="pl-PL" dirty="0"/>
              <a:t>przywrócić </a:t>
            </a:r>
            <a:r>
              <a:rPr lang="pl-PL" dirty="0" err="1"/>
              <a:t>WZSzach</a:t>
            </a:r>
            <a:r>
              <a:rPr lang="pl-PL" dirty="0"/>
              <a:t> status zgodny ze statutem </a:t>
            </a:r>
            <a:r>
              <a:rPr lang="pl-PL" dirty="0" err="1"/>
              <a:t>PZSzach</a:t>
            </a:r>
            <a:r>
              <a:rPr lang="pl-PL" dirty="0"/>
              <a:t>.</a:t>
            </a:r>
          </a:p>
          <a:p>
            <a:r>
              <a:rPr lang="pl-PL" dirty="0"/>
              <a:t>2. W sprawie zablokowania migracji klubów między Związkami Wojewódzkimi</a:t>
            </a:r>
          </a:p>
          <a:p>
            <a:r>
              <a:rPr lang="pl-PL" dirty="0"/>
              <a:t>Rada Prezesów uważa, że należy zablokować proces migracji klubów między</a:t>
            </a:r>
          </a:p>
          <a:p>
            <a:r>
              <a:rPr lang="pl-PL" dirty="0"/>
              <a:t>Związkami Wojewódzkimi niezgodnie z ich siedzibą. Zapisy te powinny znaleźć się w</a:t>
            </a:r>
          </a:p>
          <a:p>
            <a:r>
              <a:rPr lang="pl-PL" dirty="0"/>
              <a:t>umowach zawieranych między </a:t>
            </a:r>
            <a:r>
              <a:rPr lang="pl-PL" dirty="0" err="1"/>
              <a:t>PZSzach</a:t>
            </a:r>
            <a:r>
              <a:rPr lang="pl-PL" dirty="0"/>
              <a:t>, a </a:t>
            </a:r>
            <a:r>
              <a:rPr lang="pl-PL" dirty="0" err="1"/>
              <a:t>WZSzach</a:t>
            </a:r>
            <a:r>
              <a:rPr lang="pl-PL" dirty="0"/>
              <a:t>.</a:t>
            </a:r>
          </a:p>
          <a:p>
            <a:r>
              <a:rPr lang="pl-PL" dirty="0"/>
              <a:t>3. W sprawie opłat CR</a:t>
            </a:r>
          </a:p>
          <a:p>
            <a:r>
              <a:rPr lang="pl-PL" dirty="0"/>
              <a:t>Rada Prezesów uważa, że opłata CR z KOF powinna być w całości przekazywana na</a:t>
            </a:r>
          </a:p>
          <a:p>
            <a:r>
              <a:rPr lang="pl-PL" dirty="0"/>
              <a:t>koszty rozwojowe Centralnego Rejestru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952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535577" y="744583"/>
            <a:ext cx="8889678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/>
              <a:t>4. W sprawie dodatkowego sfinansowania nowego CR</a:t>
            </a:r>
          </a:p>
          <a:p>
            <a:r>
              <a:rPr lang="pl-PL" dirty="0"/>
              <a:t>Rada Prezesów wnioskuje o wyznaczenie dedykowanego budżetu na rozwój i</a:t>
            </a:r>
          </a:p>
          <a:p>
            <a:r>
              <a:rPr lang="pl-PL" dirty="0"/>
              <a:t>utrzymanie nowego systemu Centralnego Rejestru w wysokości 20% rocznie od opłat</a:t>
            </a:r>
          </a:p>
          <a:p>
            <a:r>
              <a:rPr lang="pl-PL" dirty="0"/>
              <a:t>klasyfikacyjno-rankingowych na okres przejściowy 2 lat ale nie mniej niż 50 tys. zł.</a:t>
            </a:r>
          </a:p>
          <a:p>
            <a:r>
              <a:rPr lang="pl-PL" dirty="0"/>
              <a:t>Po tym okresie Centralny Rejestr przejdzie na samofinansowanie z opłat CR wg KOF.</a:t>
            </a:r>
          </a:p>
          <a:p>
            <a:r>
              <a:rPr lang="pl-PL" dirty="0"/>
              <a:t>5. W sprawie zmian w Regulaminie Klasyfikacyjnym</a:t>
            </a:r>
          </a:p>
          <a:p>
            <a:r>
              <a:rPr lang="pl-PL" dirty="0"/>
              <a:t>Rada Prezesów uważa, że zmiany w Regulaminie Klasyfikacyjnym </a:t>
            </a:r>
            <a:r>
              <a:rPr lang="pl-PL" dirty="0" err="1"/>
              <a:t>PZSzach</a:t>
            </a:r>
            <a:r>
              <a:rPr lang="pl-PL" dirty="0"/>
              <a:t> są w</a:t>
            </a:r>
          </a:p>
          <a:p>
            <a:r>
              <a:rPr lang="pl-PL" dirty="0"/>
              <a:t>kompetencji innych organów.</a:t>
            </a:r>
          </a:p>
          <a:p>
            <a:r>
              <a:rPr lang="pl-PL" dirty="0"/>
              <a:t>6. W sprawie systemu kwalifikacji na MEJ/MŚJ</a:t>
            </a:r>
          </a:p>
          <a:p>
            <a:r>
              <a:rPr lang="pl-PL" dirty="0"/>
              <a:t>Rada Prezesów uważa, że nie należy dalej rozszerzać reprezentacji Polski na</a:t>
            </a:r>
          </a:p>
          <a:p>
            <a:r>
              <a:rPr lang="pl-PL" dirty="0"/>
              <a:t>Mistrzostwa Świata i Europy Juniorów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endParaRPr lang="pl-PL" dirty="0" smtClean="0"/>
          </a:p>
          <a:p>
            <a:r>
              <a:rPr lang="pl-PL" dirty="0" smtClean="0"/>
              <a:t>Na tym sprawozdanie zakończono.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055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5048" y="195943"/>
            <a:ext cx="8596668" cy="6662057"/>
          </a:xfrm>
        </p:spPr>
        <p:txBody>
          <a:bodyPr/>
          <a:lstStyle/>
          <a:p>
            <a:r>
              <a:rPr lang="pl-PL" dirty="0" smtClean="0"/>
              <a:t>Władze </a:t>
            </a:r>
            <a:r>
              <a:rPr lang="pl-PL" dirty="0" err="1" smtClean="0"/>
              <a:t>WMZSzach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3" y="770709"/>
            <a:ext cx="11178869" cy="8295799"/>
          </a:xfrm>
        </p:spPr>
        <p:txBody>
          <a:bodyPr>
            <a:noAutofit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Obecnie władze </a:t>
            </a:r>
            <a:r>
              <a:rPr lang="pl-PL" dirty="0" err="1" smtClean="0">
                <a:solidFill>
                  <a:schemeClr val="tx1"/>
                </a:solidFill>
              </a:rPr>
              <a:t>WMZSzach</a:t>
            </a:r>
            <a:r>
              <a:rPr lang="pl-PL" dirty="0" smtClean="0">
                <a:solidFill>
                  <a:schemeClr val="tx1"/>
                </a:solidFill>
              </a:rPr>
              <a:t> zostały wybrane przez Wyborcze Walne Zgromadzenie Delegatów w dniu 17 stycznia 2016 roku . Kadencja władz upłynęła 17 styczniu 2018 roku .W okresie sprawozdawczym , zarząd działał w następującym składzie: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1. Mirosław Orłowski - Prezes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2. Paweł Orłowski - Wiceprezes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3. Bogdan Jeżak – Sekretarz do 17.03 2017r.(od 5.05.2017r Piotr Kraśniewski)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4. Andrzej Gula - Członek Zarządu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5. Grzegorz </a:t>
            </a:r>
            <a:r>
              <a:rPr lang="pl-PL" dirty="0" err="1" smtClean="0">
                <a:solidFill>
                  <a:schemeClr val="tx1"/>
                </a:solidFill>
              </a:rPr>
              <a:t>Trendowski</a:t>
            </a:r>
            <a:r>
              <a:rPr lang="pl-PL" dirty="0" smtClean="0">
                <a:solidFill>
                  <a:schemeClr val="tx1"/>
                </a:solidFill>
              </a:rPr>
              <a:t> - Członek Zarządu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6. Tadeusz </a:t>
            </a:r>
            <a:r>
              <a:rPr lang="pl-PL" dirty="0" err="1" smtClean="0">
                <a:solidFill>
                  <a:schemeClr val="tx1"/>
                </a:solidFill>
              </a:rPr>
              <a:t>Sapierzyński</a:t>
            </a:r>
            <a:r>
              <a:rPr lang="pl-PL" dirty="0" smtClean="0">
                <a:solidFill>
                  <a:schemeClr val="tx1"/>
                </a:solidFill>
              </a:rPr>
              <a:t> - Członek Zarządu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7.Cezary Zarębski - Członek Zarządu(do 31.12.2016r)od 1.02.2017r Piotr Kraśniewski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Po rezygnacji Pana Bogdana Jeżaka nie dokooptowano do Zarządu nowego członka.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 </a:t>
            </a:r>
            <a:r>
              <a:rPr lang="pl-PL" dirty="0" smtClean="0">
                <a:solidFill>
                  <a:schemeClr val="tx1"/>
                </a:solidFill>
              </a:rPr>
              <a:t>    W obradach Zarządu uczestniczyli również przedstawiciele Komisji Rewizyjnej </a:t>
            </a:r>
            <a:r>
              <a:rPr lang="pl-PL" dirty="0" err="1" smtClean="0">
                <a:solidFill>
                  <a:schemeClr val="tx1"/>
                </a:solidFill>
              </a:rPr>
              <a:t>WMZSzach</a:t>
            </a:r>
            <a:r>
              <a:rPr lang="pl-PL" dirty="0" smtClean="0"/>
              <a:t>: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1. Jerzy </a:t>
            </a:r>
            <a:r>
              <a:rPr lang="pl-PL" dirty="0" err="1">
                <a:solidFill>
                  <a:schemeClr val="tx1"/>
                </a:solidFill>
              </a:rPr>
              <a:t>Daliga</a:t>
            </a:r>
            <a:r>
              <a:rPr lang="pl-PL" dirty="0">
                <a:solidFill>
                  <a:schemeClr val="tx1"/>
                </a:solidFill>
              </a:rPr>
              <a:t>-Przewodniczący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2. Tomasz Trzaskowski – Członek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3. Tomasz Rak - Członek</a:t>
            </a:r>
          </a:p>
          <a:p>
            <a:pPr>
              <a:buAutoNum type="arabicPeriod"/>
            </a:pPr>
            <a:endParaRPr lang="pl-PL" sz="2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2400" dirty="0" smtClean="0">
              <a:solidFill>
                <a:schemeClr val="tx1"/>
              </a:solidFill>
            </a:endParaRPr>
          </a:p>
          <a:p>
            <a:pPr>
              <a:buAutoNum type="arabicPeriod"/>
            </a:pPr>
            <a:endParaRPr lang="pl-PL" sz="2400" dirty="0" smtClean="0"/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18995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6280" y="266274"/>
            <a:ext cx="10515600" cy="5638580"/>
          </a:xfrm>
        </p:spPr>
        <p:txBody>
          <a:bodyPr anchor="ctr">
            <a:normAutofit fontScale="92500" lnSpcReduction="20000"/>
          </a:bodyPr>
          <a:lstStyle/>
          <a:p>
            <a:r>
              <a:rPr lang="pl-PL" sz="2400" dirty="0" smtClean="0"/>
              <a:t>W okresie sprawozdawczym Zarząd zbierał się cztery razy : </a:t>
            </a:r>
            <a:r>
              <a:rPr lang="pl-PL" sz="2400" dirty="0" smtClean="0"/>
              <a:t>2017:10.02;31.03;19.05</a:t>
            </a:r>
            <a:r>
              <a:rPr lang="pl-PL" sz="2400" dirty="0" smtClean="0"/>
              <a:t>.;03.12 ponadto przeprowadzano głosowania elektroniczne zgodnie z Regulaminem </a:t>
            </a:r>
            <a:r>
              <a:rPr lang="pl-PL" sz="2400" dirty="0"/>
              <a:t>G</a:t>
            </a:r>
            <a:r>
              <a:rPr lang="pl-PL" sz="2400" dirty="0" smtClean="0"/>
              <a:t>łosowań Elektronicznych. </a:t>
            </a:r>
            <a:endParaRPr lang="pl-PL" sz="2400" dirty="0"/>
          </a:p>
          <a:p>
            <a:r>
              <a:rPr lang="pl-PL" sz="2400" dirty="0" smtClean="0"/>
              <a:t>Podjęto 18 uchwał.</a:t>
            </a:r>
          </a:p>
          <a:p>
            <a:pPr>
              <a:lnSpc>
                <a:spcPct val="110000"/>
              </a:lnSpc>
            </a:pPr>
            <a:r>
              <a:rPr lang="pl-PL" sz="2400" dirty="0" smtClean="0"/>
              <a:t>W drodze głosowania wybrano i zatwierdzono osoby odpowiedzialne w </a:t>
            </a:r>
            <a:r>
              <a:rPr lang="pl-PL" sz="2400" dirty="0" err="1" smtClean="0"/>
              <a:t>WMZSzach</a:t>
            </a:r>
            <a:r>
              <a:rPr lang="pl-PL" sz="2400" dirty="0" smtClean="0"/>
              <a:t> za:</a:t>
            </a:r>
            <a:br>
              <a:rPr lang="pl-PL" sz="2400" dirty="0" smtClean="0"/>
            </a:br>
            <a:r>
              <a:rPr lang="pl-PL" sz="2400" dirty="0" smtClean="0"/>
              <a:t>Centralny Rejestr: Andrzej Gula - wojewódzki administrator CR</a:t>
            </a:r>
            <a:br>
              <a:rPr lang="pl-PL" sz="2400" dirty="0" smtClean="0"/>
            </a:br>
            <a:r>
              <a:rPr lang="pl-PL" sz="2400" dirty="0" smtClean="0"/>
              <a:t>Klasyfikację i Ranking: Andrzej Gula</a:t>
            </a:r>
            <a:br>
              <a:rPr lang="pl-PL" sz="2400" dirty="0" smtClean="0"/>
            </a:br>
            <a:r>
              <a:rPr lang="pl-PL" sz="2400" dirty="0" smtClean="0"/>
              <a:t>Licencje: Bogdan Jeżak do 31.12.2017r(związany umową)</a:t>
            </a:r>
            <a:br>
              <a:rPr lang="pl-PL" sz="2400" dirty="0" smtClean="0"/>
            </a:br>
            <a:r>
              <a:rPr lang="pl-PL" sz="2400" dirty="0" smtClean="0"/>
              <a:t>Kadrę Młodzika: Bogdan Jeżak - koordynator Kadry Młodzika i Juniora(do dnia rezygnacji z prac w Zarządzie) funkcję </a:t>
            </a:r>
            <a:r>
              <a:rPr lang="pl-PL" sz="2400" dirty="0" err="1" smtClean="0"/>
              <a:t>po.koordynatora</a:t>
            </a:r>
            <a:r>
              <a:rPr lang="pl-PL" sz="2400" dirty="0" smtClean="0"/>
              <a:t> Kadry przejął Mirosław Orłowski. </a:t>
            </a:r>
            <a:br>
              <a:rPr lang="pl-PL" sz="2400" dirty="0" smtClean="0"/>
            </a:br>
            <a:r>
              <a:rPr lang="pl-PL" sz="2400" dirty="0" smtClean="0"/>
              <a:t>Program „Edukacja przez Szachy w Szkole": Grzegorz </a:t>
            </a:r>
            <a:r>
              <a:rPr lang="pl-PL" sz="2400" dirty="0" err="1" smtClean="0"/>
              <a:t>Trendowski</a:t>
            </a:r>
            <a:r>
              <a:rPr lang="pl-PL" sz="2400" dirty="0" smtClean="0"/>
              <a:t> – współpracuje z koordynator projektu</a:t>
            </a:r>
            <a:br>
              <a:rPr lang="pl-PL" sz="2400" dirty="0" smtClean="0"/>
            </a:br>
            <a:r>
              <a:rPr lang="pl-PL" sz="2400" dirty="0" smtClean="0"/>
              <a:t>Stronę </a:t>
            </a:r>
            <a:r>
              <a:rPr lang="pl-PL" sz="2400" dirty="0"/>
              <a:t>Z</a:t>
            </a:r>
            <a:r>
              <a:rPr lang="pl-PL" sz="2400" dirty="0" smtClean="0"/>
              <a:t>wiązkową: Andrzej Gula - administrator strony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pl-PL" sz="2400" dirty="0">
                <a:solidFill>
                  <a:schemeClr val="tx1"/>
                </a:solidFill>
              </a:rPr>
              <a:t> </a:t>
            </a:r>
            <a:r>
              <a:rPr lang="pl-PL" sz="2400" dirty="0" smtClean="0">
                <a:solidFill>
                  <a:schemeClr val="tx1"/>
                </a:solidFill>
              </a:rPr>
              <a:t>   </a:t>
            </a:r>
            <a:r>
              <a:rPr lang="pl-PL" sz="2200" dirty="0" smtClean="0">
                <a:solidFill>
                  <a:schemeClr val="tx1"/>
                </a:solidFill>
              </a:rPr>
              <a:t>Program „Edukacja przez Szachy w Szkole”: Mirosław Orłowski-koordynator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65575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418454" y="588936"/>
            <a:ext cx="1081781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/>
              <a:t> Działalność Zarządu oparta była na Regulaminach uchwalonych w latach ubiegłych . </a:t>
            </a:r>
            <a:r>
              <a:rPr lang="pl-PL" sz="2200" dirty="0"/>
              <a:t>P</a:t>
            </a:r>
            <a:r>
              <a:rPr lang="pl-PL" sz="2200" dirty="0" smtClean="0"/>
              <a:t>rojektem podziału kompetencji dla poszczególnych członków Zarządu i Regulaminem Prac Zarządu opracowano ale nie wdrożono. Nie otrzymał pełnej akceptacji członków Zarządu .Jak również zaprojektowana nowa strona </a:t>
            </a:r>
            <a:r>
              <a:rPr lang="pl-PL" sz="2200" dirty="0" smtClean="0">
                <a:hlinkClick r:id="rId2"/>
              </a:rPr>
              <a:t>www.wmzszach.pl</a:t>
            </a:r>
            <a:r>
              <a:rPr lang="pl-PL" sz="2200" dirty="0" smtClean="0"/>
              <a:t>. Informacje z zebrań oraz wszystkie uchwały dostępne są na stronie internetowej w „Dzienniku uchwał 2017”.Obecnie mamy zarejestrowanych 18 klubów w tym nowo powstały UKS Uzdowo. Zaległości w opłacie składki członkowskiej mają kluby : </a:t>
            </a:r>
            <a:r>
              <a:rPr lang="pl-PL" sz="2200" dirty="0" err="1" smtClean="0"/>
              <a:t>KSz</a:t>
            </a:r>
            <a:r>
              <a:rPr lang="pl-PL" sz="2200" dirty="0" smtClean="0"/>
              <a:t> „Start” Elbląg , LUKS GOK Samborowo -wykreślony, </a:t>
            </a:r>
          </a:p>
          <a:p>
            <a:r>
              <a:rPr lang="pl-PL" sz="2200" dirty="0" smtClean="0"/>
              <a:t>Opłaty rocznej sędziowskiej dokonało 13 sędziów klasy okręgowej.</a:t>
            </a:r>
          </a:p>
          <a:p>
            <a:r>
              <a:rPr lang="pl-PL" sz="2200" dirty="0" smtClean="0"/>
              <a:t>Do Centralnego Rejestru wpisano:</a:t>
            </a:r>
          </a:p>
          <a:p>
            <a:r>
              <a:rPr lang="pl-PL" sz="2200" dirty="0" smtClean="0"/>
              <a:t> 64 zawodników(w 2016-225)</a:t>
            </a:r>
          </a:p>
          <a:p>
            <a:r>
              <a:rPr lang="pl-PL" sz="2200" dirty="0" smtClean="0"/>
              <a:t>323 norm na kategorie okręgowe wpisane i podwyższone(2016-208)</a:t>
            </a:r>
          </a:p>
          <a:p>
            <a:r>
              <a:rPr lang="pl-PL" sz="2200" dirty="0" smtClean="0"/>
              <a:t>46 licencji zawodniczych(2016-35)</a:t>
            </a:r>
          </a:p>
          <a:p>
            <a:r>
              <a:rPr lang="pl-PL" sz="2200" dirty="0" smtClean="0"/>
              <a:t>12 licencji sędziowskich.</a:t>
            </a:r>
          </a:p>
          <a:p>
            <a:r>
              <a:rPr lang="pl-PL" sz="2200" dirty="0" smtClean="0"/>
              <a:t>Turnieje klasyfikacyjne w 2017 r organizowało 10 klubów(niektóre z klubów po kilka takich turniejów).Na uwagę zasługuje również fakt ,że TK organizowane są przez organizacje sportowe(stowarzyszenia)nie zrzeszone w </a:t>
            </a:r>
            <a:r>
              <a:rPr lang="pl-PL" sz="2200" dirty="0" err="1" smtClean="0"/>
              <a:t>WMZSzach</a:t>
            </a:r>
            <a:r>
              <a:rPr lang="pl-PL" sz="2200" dirty="0" smtClean="0"/>
              <a:t> takie jak :Pałac Młodzieży w Olsztynie , Firma Lider-Mat , Szalony Krasnolud.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204486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731519" y="431075"/>
            <a:ext cx="1075073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200" dirty="0" smtClean="0"/>
              <a:t>Rok 2017 to kontynuowanie cyklu Grad-Prix Województwa w szachach szybkich-odbyło się 17 turniejów eliminacyjnych plus Turniej Finałowy w Kętrzyniu. Sukces indywidualny ponownie odniósł K. Budrewicz a drużynowo </a:t>
            </a:r>
            <a:r>
              <a:rPr lang="pl-PL" sz="2200" dirty="0" err="1" smtClean="0"/>
              <a:t>MKSz</a:t>
            </a:r>
            <a:r>
              <a:rPr lang="pl-PL" sz="2200" dirty="0" smtClean="0"/>
              <a:t> Hetman –Pionier Kętrzyn. Sklasyfikowano indywidualnie w całym cyklu Grand – Prix Województwa 343 zawodników naszego województwa.</a:t>
            </a:r>
          </a:p>
          <a:p>
            <a:r>
              <a:rPr lang="pl-PL" sz="2200" dirty="0" smtClean="0"/>
              <a:t>Na uwagę zasługuję fakt, podniesienia standardu organizacyjnego turniejów GP przez prawie wszystkich organizatorów cyklu.</a:t>
            </a:r>
          </a:p>
          <a:p>
            <a:endParaRPr lang="pl-PL" sz="2200" dirty="0"/>
          </a:p>
          <a:p>
            <a:r>
              <a:rPr lang="pl-PL" sz="2200" dirty="0" smtClean="0"/>
              <a:t>Po raz kolejny nie udało się zorganizować rozgrywek drużynowych na szczeblu wojewódzkim(ani juniorów ani seniorów). Występująca w II lidze seniorów drużyna MLKS Ostródzianka Ostróda nie utrzymała swojego miejsca. Od wielu lat jest to jedyny przedstawiciel WM na szczeblu centralnym.</a:t>
            </a:r>
          </a:p>
          <a:p>
            <a:r>
              <a:rPr lang="pl-PL" sz="2200" dirty="0" smtClean="0"/>
              <a:t>Nie mamy również swoich przedstawicieli w rozgrywkach drużynowych juniorów.</a:t>
            </a:r>
          </a:p>
          <a:p>
            <a:endParaRPr lang="pl-PL" sz="2200" dirty="0"/>
          </a:p>
          <a:p>
            <a:r>
              <a:rPr lang="pl-PL" sz="2200" dirty="0" smtClean="0"/>
              <a:t>W tym roku w klasyfikacji SSM juniorów uzyskaliśmy </a:t>
            </a:r>
            <a:r>
              <a:rPr lang="pl-PL" sz="2200" dirty="0" smtClean="0"/>
              <a:t>67</a:t>
            </a:r>
            <a:r>
              <a:rPr lang="pl-PL" sz="2200" dirty="0" smtClean="0"/>
              <a:t> </a:t>
            </a:r>
            <a:r>
              <a:rPr lang="pl-PL" sz="2200" dirty="0" smtClean="0"/>
              <a:t>pkt ,zestawienie zdobytych </a:t>
            </a:r>
            <a:r>
              <a:rPr lang="pl-PL" sz="2200" dirty="0" smtClean="0"/>
              <a:t>pkt. </a:t>
            </a:r>
            <a:r>
              <a:rPr lang="pl-PL" sz="2200" dirty="0" smtClean="0"/>
              <a:t>w tabeli wg klubów poniżej:</a:t>
            </a:r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03081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443841"/>
            <a:ext cx="808590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solidFill>
                  <a:srgbClr val="000000"/>
                </a:solidFill>
                <a:latin typeface="Calibri" panose="020F0502020204030204" pitchFamily="34" charset="0"/>
              </a:rPr>
              <a:t>szachy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                     </a:t>
            </a:r>
            <a:r>
              <a:rPr lang="pl-PL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24,00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pl-PL" b="1" dirty="0">
                <a:solidFill>
                  <a:srgbClr val="000000"/>
                </a:solidFill>
                <a:latin typeface="Calibri" panose="020F0502020204030204" pitchFamily="34" charset="0"/>
              </a:rPr>
              <a:t>32,00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pl-PL" b="1" dirty="0">
                <a:solidFill>
                  <a:srgbClr val="000000"/>
                </a:solidFill>
                <a:latin typeface="Calibri" panose="020F0502020204030204" pitchFamily="34" charset="0"/>
              </a:rPr>
              <a:t>11,00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pl-PL" b="1" dirty="0">
                <a:solidFill>
                  <a:srgbClr val="000000"/>
                </a:solidFill>
                <a:latin typeface="Calibri" panose="020F0502020204030204" pitchFamily="34" charset="0"/>
              </a:rPr>
              <a:t>67,00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pl-PL" dirty="0" err="1">
                <a:solidFill>
                  <a:srgbClr val="000000"/>
                </a:solidFill>
                <a:latin typeface="Calibri" panose="020F0502020204030204" pitchFamily="34" charset="0"/>
              </a:rPr>
              <a:t>KSz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 Hetman Nowe Miasto Lubaw.	</a:t>
            </a: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          4,00 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	1,00 	5,00 	</a:t>
            </a:r>
          </a:p>
          <a:p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KSz Start Elbląg	</a:t>
            </a: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                        </a:t>
            </a:r>
            <a:r>
              <a:rPr lang="nl-NL" dirty="0" smtClean="0">
                <a:solidFill>
                  <a:srgbClr val="000000"/>
                </a:solidFill>
                <a:latin typeface="Calibri" panose="020F0502020204030204" pitchFamily="34" charset="0"/>
              </a:rPr>
              <a:t>2,00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          </a:t>
            </a:r>
            <a:r>
              <a:rPr lang="nl-NL" dirty="0" smtClean="0">
                <a:solidFill>
                  <a:srgbClr val="000000"/>
                </a:solidFill>
                <a:latin typeface="Calibri" panose="020F0502020204030204" pitchFamily="34" charset="0"/>
              </a:rPr>
              <a:t>2,00 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pl-PL" dirty="0" err="1">
                <a:solidFill>
                  <a:srgbClr val="000000"/>
                </a:solidFill>
                <a:latin typeface="Calibri" panose="020F0502020204030204" pitchFamily="34" charset="0"/>
              </a:rPr>
              <a:t>MKSz</a:t>
            </a:r>
            <a:r>
              <a:rPr lang="pl-PL" dirty="0">
                <a:solidFill>
                  <a:srgbClr val="000000"/>
                </a:solidFill>
                <a:latin typeface="Calibri" panose="020F0502020204030204" pitchFamily="34" charset="0"/>
              </a:rPr>
              <a:t> Hetman-Pionier Kętrzyn	</a:t>
            </a: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       2,00          2,00 	</a:t>
            </a:r>
          </a:p>
          <a:p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MLKS Ostródzianka Ostróda	                                    3,00 	                  3,00 	</a:t>
            </a:r>
          </a:p>
          <a:p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UKS Debiut Dziesiątka Olsztyn	 2,00 	 1,00 	 2,00 	 5,00 	</a:t>
            </a:r>
          </a:p>
          <a:p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UKS Hetman Elbląg	</a:t>
            </a: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      </a:t>
            </a:r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15,00 	</a:t>
            </a: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                             </a:t>
            </a:r>
            <a:r>
              <a:rPr lang="sv-SE" dirty="0" smtClean="0">
                <a:solidFill>
                  <a:srgbClr val="000000"/>
                </a:solidFill>
                <a:latin typeface="Calibri" panose="020F0502020204030204" pitchFamily="34" charset="0"/>
              </a:rPr>
              <a:t>15,00 	</a:t>
            </a:r>
          </a:p>
          <a:p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UKS Skoczek Elbląg	                                                    12,00 	1,00 	13,00 	</a:t>
            </a:r>
          </a:p>
          <a:p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UKS Trzydziestka Olsztyn	                   7,00 	3,00 	4,00 	14,00 	</a:t>
            </a:r>
          </a:p>
          <a:p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UKS Uzdowo	                                                                      1,00 	  1,00 	</a:t>
            </a:r>
          </a:p>
          <a:p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W-M Związek Szachowy	                                   7,00 	                   </a:t>
            </a: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7,00 </a:t>
            </a:r>
            <a:r>
              <a:rPr lang="pl-PL" dirty="0" smtClean="0">
                <a:solidFill>
                  <a:srgbClr val="000000"/>
                </a:solidFill>
                <a:latin typeface="Calibri" panose="020F0502020204030204" pitchFamily="34" charset="0"/>
              </a:rPr>
              <a:t>	</a:t>
            </a:r>
            <a:endParaRPr lang="pl-PL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627017" y="679269"/>
            <a:ext cx="58689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Punkty SSM zdobyte przez juniorów </a:t>
            </a:r>
            <a:r>
              <a:rPr lang="pl-PL" dirty="0" err="1" smtClean="0"/>
              <a:t>WMZSzach</a:t>
            </a:r>
            <a:r>
              <a:rPr lang="pl-PL" dirty="0" smtClean="0"/>
              <a:t> w 2017r</a:t>
            </a:r>
            <a:endParaRPr lang="pl-PL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605349" y="1201783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Junior/</a:t>
            </a:r>
            <a:r>
              <a:rPr lang="pl-PL" dirty="0" err="1" smtClean="0"/>
              <a:t>juniormł</a:t>
            </a:r>
            <a:r>
              <a:rPr lang="pl-PL" dirty="0" smtClean="0"/>
              <a:t>/młodzik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1670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966651" y="940526"/>
            <a:ext cx="1060704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Największe sukcesy juniorów:</a:t>
            </a:r>
          </a:p>
          <a:p>
            <a:r>
              <a:rPr lang="pl-PL" dirty="0" smtClean="0"/>
              <a:t>Igor Janik: medal złoty na MPJ klasycznych do 18 lat, </a:t>
            </a:r>
          </a:p>
          <a:p>
            <a:r>
              <a:rPr lang="pl-PL" dirty="0" smtClean="0"/>
              <a:t>reprezentował Polskę na Mistrzostwach Europy w </a:t>
            </a:r>
            <a:r>
              <a:rPr lang="pl-PL" dirty="0" err="1" smtClean="0"/>
              <a:t>Mamaia</a:t>
            </a:r>
            <a:r>
              <a:rPr lang="pl-PL" dirty="0" smtClean="0"/>
              <a:t> w Rumuni gdzie wywalczył 12 m-ce (O18)  </a:t>
            </a:r>
          </a:p>
          <a:p>
            <a:r>
              <a:rPr lang="pl-PL" dirty="0"/>
              <a:t>j</a:t>
            </a:r>
            <a:r>
              <a:rPr lang="pl-PL" dirty="0" smtClean="0"/>
              <a:t>ak również w Urugwaju Montevideo-13 m-</a:t>
            </a:r>
            <a:r>
              <a:rPr lang="pl-PL" dirty="0" err="1" smtClean="0"/>
              <a:t>ce.W</a:t>
            </a:r>
            <a:r>
              <a:rPr lang="pl-PL" dirty="0" smtClean="0"/>
              <a:t> </a:t>
            </a:r>
            <a:r>
              <a:rPr lang="pl-PL" dirty="0"/>
              <a:t>M</a:t>
            </a:r>
            <a:r>
              <a:rPr lang="pl-PL" dirty="0" smtClean="0"/>
              <a:t>istrzostwach Europy Juniorów w Rumunii brali ponadto udział Czarnecka Lidia(w G14), </a:t>
            </a:r>
            <a:r>
              <a:rPr lang="pl-PL" dirty="0" err="1" smtClean="0"/>
              <a:t>Hrymowicz</a:t>
            </a:r>
            <a:r>
              <a:rPr lang="pl-PL" dirty="0" smtClean="0"/>
              <a:t> Artur(54 w O16),Filipiak Magdalena(54 w P10)</a:t>
            </a:r>
          </a:p>
          <a:p>
            <a:r>
              <a:rPr lang="pl-PL" dirty="0" smtClean="0"/>
              <a:t>Cieszy </a:t>
            </a:r>
            <a:r>
              <a:rPr lang="pl-PL" dirty="0" err="1" smtClean="0"/>
              <a:t>srebny</a:t>
            </a:r>
            <a:r>
              <a:rPr lang="pl-PL" dirty="0" smtClean="0"/>
              <a:t> medal na </a:t>
            </a:r>
            <a:r>
              <a:rPr lang="pl-PL" dirty="0" err="1" smtClean="0"/>
              <a:t>MPJBiS</a:t>
            </a:r>
            <a:r>
              <a:rPr lang="pl-PL" dirty="0" smtClean="0"/>
              <a:t> który wywalczyła Lidia Czarnecka w szachach szybkich i IV m-ce w błyskawicznych.</a:t>
            </a:r>
          </a:p>
          <a:p>
            <a:r>
              <a:rPr lang="pl-PL" dirty="0" smtClean="0"/>
              <a:t>Filipiak Magdalena wywalczyła III m-ce w Mistrzostwach Słowacji.</a:t>
            </a:r>
          </a:p>
          <a:p>
            <a:r>
              <a:rPr lang="pl-PL" dirty="0" err="1" smtClean="0"/>
              <a:t>Dziodko</a:t>
            </a:r>
            <a:r>
              <a:rPr lang="pl-PL" dirty="0" smtClean="0"/>
              <a:t> Wiktoria I m-ce w Atlas Indywidualnych Mistrzostwach Juniorów do lat 8, Szkolne Mistrzostwa Polski m-ce II.</a:t>
            </a:r>
          </a:p>
          <a:p>
            <a:r>
              <a:rPr lang="pl-PL" dirty="0" smtClean="0"/>
              <a:t>Maciej </a:t>
            </a:r>
            <a:r>
              <a:rPr lang="pl-PL" dirty="0" err="1" smtClean="0"/>
              <a:t>Jeda</a:t>
            </a:r>
            <a:r>
              <a:rPr lang="pl-PL" dirty="0" smtClean="0"/>
              <a:t> – I m-ce w Szkolnych Indywidualnych Mistrzostwach Polski do lat 10-11</a:t>
            </a:r>
          </a:p>
          <a:p>
            <a:r>
              <a:rPr lang="pl-PL" dirty="0" smtClean="0"/>
              <a:t>Awans do MPJ i OOM na rok 2017 uzyskało 13 zawodników.</a:t>
            </a:r>
          </a:p>
          <a:p>
            <a:r>
              <a:rPr lang="pl-PL" dirty="0" smtClean="0"/>
              <a:t>Myślę, </a:t>
            </a:r>
            <a:r>
              <a:rPr lang="pl-PL" dirty="0" smtClean="0"/>
              <a:t>że nie należy pominąć sukcesu seniora Tomasza Raka który w Mistrzostwach Polski Seniorów 60+ zajął II miejsce</a:t>
            </a:r>
          </a:p>
          <a:p>
            <a:endParaRPr lang="pl-PL" dirty="0"/>
          </a:p>
          <a:p>
            <a:r>
              <a:rPr lang="pl-PL" dirty="0" smtClean="0"/>
              <a:t>Kontynuowane są rozgrywki lig szkolnych w Olsztynie ,Kętrzynie i Ostródzie . Ciszy fakt coraz większej frekwencji dzieci i młodzieży na tych ligach.</a:t>
            </a:r>
          </a:p>
          <a:p>
            <a:endParaRPr lang="pl-PL" dirty="0"/>
          </a:p>
          <a:p>
            <a:r>
              <a:rPr lang="pl-PL" dirty="0" smtClean="0"/>
              <a:t>Tradycyjne są już turnieje dla juniorów czy też festiwale szachowe w Olsztynie, </a:t>
            </a:r>
            <a:r>
              <a:rPr lang="pl-PL" dirty="0"/>
              <a:t>O</a:t>
            </a:r>
            <a:r>
              <a:rPr lang="pl-PL" dirty="0" smtClean="0"/>
              <a:t>stródzie ,Mrągowie i Kętrzynie –juniorzy otrzymywali zwiększone dofinansowanie ze Związku na udział w tych </a:t>
            </a:r>
            <a:r>
              <a:rPr lang="pl-PL" dirty="0" err="1" smtClean="0"/>
              <a:t>zawodach,jak</a:t>
            </a:r>
            <a:r>
              <a:rPr lang="pl-PL" dirty="0" smtClean="0"/>
              <a:t> i poza województwem( Wrocław </a:t>
            </a:r>
            <a:r>
              <a:rPr lang="pl-PL" dirty="0" err="1" smtClean="0"/>
              <a:t>MPJBiS</a:t>
            </a:r>
            <a:r>
              <a:rPr lang="pl-PL" dirty="0" smtClean="0"/>
              <a:t>, półfinały Jastrzębia Góra .</a:t>
            </a:r>
          </a:p>
          <a:p>
            <a:r>
              <a:rPr lang="pl-PL" dirty="0" smtClean="0"/>
              <a:t>Zestawienie dofinansowywanych akcji szkoleniowych KWM i KWJ w tabelach poniżej: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9433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1149531" y="548640"/>
            <a:ext cx="9214382" cy="590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  <a:p>
            <a:r>
              <a:rPr lang="pl-PL" dirty="0"/>
              <a:t> Warmińsko-Mazurska Federacja Sportu w Olsztynie </a:t>
            </a:r>
          </a:p>
          <a:p>
            <a:r>
              <a:rPr lang="pl-PL" dirty="0"/>
              <a:t>Ul. Głowackiego 27A, 10-563 Olsztyn </a:t>
            </a:r>
          </a:p>
          <a:p>
            <a:r>
              <a:rPr lang="pt-BR" dirty="0"/>
              <a:t>tel. (089) 521-33-43; fax (089) 521-33-44; tel.(089) 527-30-72 - Prezes </a:t>
            </a:r>
          </a:p>
          <a:p>
            <a:r>
              <a:rPr lang="pl-PL" dirty="0"/>
              <a:t>www.federacja.olsztyn.pl e-mail: wmfsolsztyn@poczta.onet.pl </a:t>
            </a:r>
          </a:p>
          <a:p>
            <a:r>
              <a:rPr lang="pl-PL" dirty="0"/>
              <a:t>NIP 739-118-34-50 </a:t>
            </a:r>
          </a:p>
          <a:p>
            <a:r>
              <a:rPr lang="pl-PL" dirty="0"/>
              <a:t>Olsztyn 24 .03. 2017 </a:t>
            </a:r>
          </a:p>
          <a:p>
            <a:r>
              <a:rPr lang="pl-PL" dirty="0"/>
              <a:t>Org. 10/2017 </a:t>
            </a:r>
          </a:p>
          <a:p>
            <a:r>
              <a:rPr lang="pl-PL" dirty="0"/>
              <a:t>Szanowny Pan </a:t>
            </a:r>
          </a:p>
          <a:p>
            <a:r>
              <a:rPr lang="pl-PL" dirty="0"/>
              <a:t>Mirosław Orłowski </a:t>
            </a:r>
          </a:p>
          <a:p>
            <a:r>
              <a:rPr lang="pl-PL" dirty="0"/>
              <a:t>Prezes W-M O Z Judo </a:t>
            </a:r>
          </a:p>
          <a:p>
            <a:r>
              <a:rPr lang="pl-PL" dirty="0"/>
              <a:t>Zarząd Warmińsko – Mazurskiej Federacji Sportu na posiedzeniu w dniu 13 marca 2017 </a:t>
            </a:r>
            <a:endParaRPr lang="pl-PL" dirty="0" smtClean="0"/>
          </a:p>
          <a:p>
            <a:r>
              <a:rPr lang="pl-PL" dirty="0" smtClean="0"/>
              <a:t>roku </a:t>
            </a:r>
            <a:r>
              <a:rPr lang="pl-PL" dirty="0"/>
              <a:t>podjął decyzję o podziale środków na realizację zadań związanych ze szkoleniem </a:t>
            </a:r>
            <a:endParaRPr lang="pl-PL" dirty="0" smtClean="0"/>
          </a:p>
          <a:p>
            <a:r>
              <a:rPr lang="pl-PL" dirty="0" smtClean="0"/>
              <a:t>kadr </a:t>
            </a:r>
            <a:r>
              <a:rPr lang="pl-PL" dirty="0"/>
              <a:t>wojewódzkich oraz udziałem w zawodach objętych ogólnopolskim systemem </a:t>
            </a:r>
            <a:endParaRPr lang="pl-PL" dirty="0" smtClean="0"/>
          </a:p>
          <a:p>
            <a:r>
              <a:rPr lang="pl-PL" dirty="0" smtClean="0"/>
              <a:t>współzawodnictwem </a:t>
            </a:r>
            <a:r>
              <a:rPr lang="pl-PL" dirty="0"/>
              <a:t>sportu młodzieżowego. </a:t>
            </a:r>
          </a:p>
          <a:p>
            <a:r>
              <a:rPr lang="pl-PL" dirty="0"/>
              <a:t>W dyspozycji Zarządu związku, którym Pan kieruje są następujące środki finansowe : </a:t>
            </a:r>
          </a:p>
          <a:p>
            <a:r>
              <a:rPr lang="pl-PL" dirty="0"/>
              <a:t>KWM – 6 </a:t>
            </a:r>
            <a:r>
              <a:rPr lang="pl-PL" dirty="0" err="1"/>
              <a:t>zaw.x</a:t>
            </a:r>
            <a:r>
              <a:rPr lang="pl-PL" dirty="0"/>
              <a:t> 21 dni x 90 zł = 11 340.00 </a:t>
            </a:r>
          </a:p>
          <a:p>
            <a:r>
              <a:rPr lang="pl-PL" dirty="0"/>
              <a:t>KWMJM - 0 </a:t>
            </a:r>
            <a:r>
              <a:rPr lang="pl-PL" dirty="0" err="1"/>
              <a:t>zaw</a:t>
            </a:r>
            <a:r>
              <a:rPr lang="pl-PL" dirty="0"/>
              <a:t> x 85 zł. x 50 dni = 0 </a:t>
            </a:r>
          </a:p>
          <a:p>
            <a:r>
              <a:rPr lang="pl-PL" dirty="0"/>
              <a:t>KWJ - 2zaw. X 85 zł x 25 dni = 4 250,00 </a:t>
            </a:r>
          </a:p>
          <a:p>
            <a:r>
              <a:rPr lang="pl-PL" dirty="0"/>
              <a:t>Udział w zawodach SSM = 2 240,00 </a:t>
            </a:r>
          </a:p>
          <a:p>
            <a:r>
              <a:rPr lang="pl-PL" dirty="0"/>
              <a:t>RAZEM : = 17 830,00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149531" y="374904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524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52698" y="653143"/>
            <a:ext cx="1047641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Z powodzeniem rozwija się współpraca z Kuratorem Oświaty w zakresie upowszechniania w szkołach i placówkach oświatowych województwa WM nauki gry w szachy .W II Turnieju Szachowym dla dzieci i młodzieży o puchar WM Kuratora Oświaty uczestniczyło 351 zawodników, relację telewizyjną przeprowadziła telewizja regionalna TVP Olsztyn.</a:t>
            </a:r>
          </a:p>
          <a:p>
            <a:endParaRPr lang="pl-PL" dirty="0" smtClean="0"/>
          </a:p>
          <a:p>
            <a:r>
              <a:rPr lang="pl-PL" dirty="0" smtClean="0"/>
              <a:t>W ubiegłym roku </a:t>
            </a:r>
            <a:r>
              <a:rPr lang="pl-PL" dirty="0" err="1" smtClean="0"/>
              <a:t>WMZSzach</a:t>
            </a:r>
            <a:r>
              <a:rPr lang="pl-PL" dirty="0" smtClean="0"/>
              <a:t> </a:t>
            </a:r>
            <a:r>
              <a:rPr lang="pl-PL" dirty="0" smtClean="0"/>
              <a:t>współorganizował </a:t>
            </a:r>
            <a:r>
              <a:rPr lang="pl-PL" dirty="0" smtClean="0"/>
              <a:t>przy </a:t>
            </a:r>
            <a:r>
              <a:rPr lang="pl-PL" dirty="0" smtClean="0"/>
              <a:t>organizacji </a:t>
            </a:r>
            <a:r>
              <a:rPr lang="pl-PL" dirty="0" err="1"/>
              <a:t>o</a:t>
            </a:r>
            <a:r>
              <a:rPr lang="pl-PL" dirty="0" err="1" smtClean="0"/>
              <a:t>lsztynśkiego</a:t>
            </a:r>
            <a:r>
              <a:rPr lang="pl-PL" dirty="0" smtClean="0"/>
              <a:t> ODN-u 2 kursy dla nauczycieli w ramach projektu „Edukacja przez szachy w szkole” .Kursy odbyły się w Olsztynie, Łącznie przeszkolono 113 nauczycieli. Obecnie w projekcie uczestniczy 45 szkół z naszego województwa. Kolejnych dziewięć szkół </a:t>
            </a:r>
            <a:r>
              <a:rPr lang="pl-PL" dirty="0" smtClean="0"/>
              <a:t>uzyskało </a:t>
            </a:r>
            <a:r>
              <a:rPr lang="pl-PL" dirty="0" smtClean="0"/>
              <a:t>sprzęt szachowy </a:t>
            </a:r>
            <a:r>
              <a:rPr lang="pl-PL" dirty="0" smtClean="0"/>
              <a:t>tj. </a:t>
            </a:r>
            <a:r>
              <a:rPr lang="pl-PL" dirty="0" smtClean="0"/>
              <a:t>szachownice, bierki i tablice demonstracyjną i dopisało się do projektu</a:t>
            </a:r>
          </a:p>
          <a:p>
            <a:endParaRPr lang="pl-PL" dirty="0" smtClean="0"/>
          </a:p>
          <a:p>
            <a:r>
              <a:rPr lang="pl-PL" dirty="0" smtClean="0"/>
              <a:t>Ważne informacje  dla organizatorów i klubów:</a:t>
            </a:r>
          </a:p>
          <a:p>
            <a:r>
              <a:rPr lang="pl-PL" dirty="0"/>
              <a:t>Z okazji obchodów 100-lecia odzyskania niepodległości Polski Związek Szachowy organizuje ogólnopolską akcję „Sto turniejów na stulecie odzyskania niepodległości”.</a:t>
            </a:r>
          </a:p>
          <a:p>
            <a:r>
              <a:rPr lang="pl-PL" dirty="0"/>
              <a:t>Chętnych zapraszamy do zgłaszania turniejów na adres email </a:t>
            </a:r>
            <a:r>
              <a:rPr lang="pl-PL" u="sng" dirty="0">
                <a:hlinkClick r:id="rId2"/>
              </a:rPr>
              <a:t>biuro@pzszach.pl</a:t>
            </a:r>
            <a:r>
              <a:rPr lang="pl-PL" dirty="0"/>
              <a:t> lub </a:t>
            </a:r>
            <a:r>
              <a:rPr lang="pl-PL" u="sng" dirty="0">
                <a:hlinkClick r:id="rId3"/>
              </a:rPr>
              <a:t>w.tabola@pzszach.pl</a:t>
            </a:r>
            <a:endParaRPr lang="pl-PL" dirty="0"/>
          </a:p>
          <a:p>
            <a:r>
              <a:rPr lang="pl-PL" dirty="0"/>
              <a:t>Turnieje powinny zawierać w swoim programie elementy patriotyczne związane z obchodami  tej rocznicy lub być dedykowane rocznicy odzyskania niepodległości.</a:t>
            </a:r>
          </a:p>
          <a:p>
            <a:r>
              <a:rPr lang="pl-PL" dirty="0" err="1"/>
              <a:t>PZSzach</a:t>
            </a:r>
            <a:r>
              <a:rPr lang="pl-PL" dirty="0"/>
              <a:t> zamierza przygotować centralną część obchodów wraz z turniejem finałowym 11 listopada 2018 roku.</a:t>
            </a:r>
          </a:p>
          <a:p>
            <a:endParaRPr lang="pl-PL" dirty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69847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4018</TotalTime>
  <Words>1178</Words>
  <Application>Microsoft Office PowerPoint</Application>
  <PresentationFormat>Panoramiczny</PresentationFormat>
  <Paragraphs>131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Arial</vt:lpstr>
      <vt:lpstr>Calibri</vt:lpstr>
      <vt:lpstr>Trebuchet MS</vt:lpstr>
      <vt:lpstr>Wingdings 3</vt:lpstr>
      <vt:lpstr>Faseta</vt:lpstr>
      <vt:lpstr>SPRAWOZDANIE Z DZIAŁALNOŚCI WARMIŃSKO-MAZURSKIEGO ZWIĄZKU SZACHOWEGO  za okres od 08.01.2017 roku do 17.01.2018 roku  na Walne Sprawozdawcze Zgromadzenie Delegatów WMZSzach  Ostróda,21 stycznia 2018 roku.</vt:lpstr>
      <vt:lpstr>Władze WMZSzach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SPRAWOZDANIE Z DZIAŁALNOŚCI WARMIŃSKO-MAZURSKIEGO ZWIĄZKU SZACHOWEGO  za okres od17.01.2016 do 7.01.2017  na Walne Sprawozdawcze Zgromadzenie Delegatów WMZSzach Barczewo,8 stycznia 2017r</dc:title>
  <dc:creator>Mirek</dc:creator>
  <cp:lastModifiedBy>Mirek</cp:lastModifiedBy>
  <cp:revision>84</cp:revision>
  <dcterms:created xsi:type="dcterms:W3CDTF">2017-01-07T02:46:58Z</dcterms:created>
  <dcterms:modified xsi:type="dcterms:W3CDTF">2018-02-21T22:40:50Z</dcterms:modified>
</cp:coreProperties>
</file>